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5">
          <p15:clr>
            <a:srgbClr val="A4A3A4"/>
          </p15:clr>
        </p15:guide>
        <p15:guide id="2" pos="42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1" autoAdjust="0"/>
    <p:restoredTop sz="94660"/>
  </p:normalViewPr>
  <p:slideViewPr>
    <p:cSldViewPr showGuides="1">
      <p:cViewPr varScale="1">
        <p:scale>
          <a:sx n="75" d="100"/>
          <a:sy n="75" d="100"/>
        </p:scale>
        <p:origin x="1290" y="72"/>
      </p:cViewPr>
      <p:guideLst>
        <p:guide orient="horz" pos="2835"/>
        <p:guide pos="42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4EB85-DD1E-4214-AA63-EBCE0ADEECDE}" type="datetimeFigureOut">
              <a:rPr kumimoji="1" lang="ja-JP" altLang="en-US" smtClean="0"/>
              <a:pPr/>
              <a:t>2021/3/8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0BBDB-CE28-4A95-AB15-DCCCD58A30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071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7F14-5508-4D3F-BC9C-6D10B33CFB32}" type="datetimeFigureOut">
              <a:rPr kumimoji="1" lang="ja-JP" altLang="en-US" smtClean="0"/>
              <a:pPr/>
              <a:t>2021/3/8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925-D5A6-4779-86D9-A40D297115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57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7F14-5508-4D3F-BC9C-6D10B33CFB32}" type="datetimeFigureOut">
              <a:rPr kumimoji="1" lang="ja-JP" altLang="en-US" smtClean="0"/>
              <a:pPr/>
              <a:t>2021/3/8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925-D5A6-4779-86D9-A40D297115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29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7F14-5508-4D3F-BC9C-6D10B33CFB32}" type="datetimeFigureOut">
              <a:rPr kumimoji="1" lang="ja-JP" altLang="en-US" smtClean="0"/>
              <a:pPr/>
              <a:t>2021/3/8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925-D5A6-4779-86D9-A40D297115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71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7F14-5508-4D3F-BC9C-6D10B33CFB32}" type="datetimeFigureOut">
              <a:rPr kumimoji="1" lang="ja-JP" altLang="en-US" smtClean="0"/>
              <a:pPr/>
              <a:t>2021/3/8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925-D5A6-4779-86D9-A40D297115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72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7F14-5508-4D3F-BC9C-6D10B33CFB32}" type="datetimeFigureOut">
              <a:rPr kumimoji="1" lang="ja-JP" altLang="en-US" smtClean="0"/>
              <a:pPr/>
              <a:t>2021/3/8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925-D5A6-4779-86D9-A40D297115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28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7F14-5508-4D3F-BC9C-6D10B33CFB32}" type="datetimeFigureOut">
              <a:rPr kumimoji="1" lang="ja-JP" altLang="en-US" smtClean="0"/>
              <a:pPr/>
              <a:t>2021/3/8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925-D5A6-4779-86D9-A40D297115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797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7F14-5508-4D3F-BC9C-6D10B33CFB32}" type="datetimeFigureOut">
              <a:rPr kumimoji="1" lang="ja-JP" altLang="en-US" smtClean="0"/>
              <a:pPr/>
              <a:t>2021/3/8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925-D5A6-4779-86D9-A40D297115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47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7F14-5508-4D3F-BC9C-6D10B33CFB32}" type="datetimeFigureOut">
              <a:rPr kumimoji="1" lang="ja-JP" altLang="en-US" smtClean="0"/>
              <a:pPr/>
              <a:t>2021/3/8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925-D5A6-4779-86D9-A40D297115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715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7F14-5508-4D3F-BC9C-6D10B33CFB32}" type="datetimeFigureOut">
              <a:rPr kumimoji="1" lang="ja-JP" altLang="en-US" smtClean="0"/>
              <a:pPr/>
              <a:t>2021/3/8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925-D5A6-4779-86D9-A40D297115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41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7F14-5508-4D3F-BC9C-6D10B33CFB32}" type="datetimeFigureOut">
              <a:rPr kumimoji="1" lang="ja-JP" altLang="en-US" smtClean="0"/>
              <a:pPr/>
              <a:t>2021/3/8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925-D5A6-4779-86D9-A40D297115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91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7F14-5508-4D3F-BC9C-6D10B33CFB32}" type="datetimeFigureOut">
              <a:rPr kumimoji="1" lang="ja-JP" altLang="en-US" smtClean="0"/>
              <a:pPr/>
              <a:t>2021/3/8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F925-D5A6-4779-86D9-A40D297115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04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57F14-5508-4D3F-BC9C-6D10B33CFB32}" type="datetimeFigureOut">
              <a:rPr kumimoji="1" lang="ja-JP" altLang="en-US" smtClean="0"/>
              <a:pPr/>
              <a:t>2021/3/8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4F925-D5A6-4779-86D9-A40D297115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26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20713" y="395288"/>
            <a:ext cx="576103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000" dirty="0">
                <a:latin typeface="HG創英角ｺﾞｼｯｸUB" pitchFamily="49" charset="-128"/>
                <a:ea typeface="HG創英角ｺﾞｼｯｸUB" pitchFamily="49" charset="-128"/>
              </a:rPr>
              <a:t>入会申込書</a:t>
            </a: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979377"/>
              </p:ext>
            </p:extLst>
          </p:nvPr>
        </p:nvGraphicFramePr>
        <p:xfrm>
          <a:off x="633413" y="1352550"/>
          <a:ext cx="5761037" cy="6222999"/>
        </p:xfrm>
        <a:graphic>
          <a:graphicData uri="http://schemas.openxmlformats.org/drawingml/2006/table">
            <a:tbl>
              <a:tblPr/>
              <a:tblGrid>
                <a:gridCol w="165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入会申込年月日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令和　　　　　　年　　　　　　月　　　　　　日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貴事業所名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（フリガナ）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代表者役職・氏名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                                                                                             )</a:t>
                      </a:r>
                      <a:endParaRPr kumimoji="1" lang="ja-JP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所在地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〒　　　　－</a:t>
                      </a:r>
                      <a:endParaRPr kumimoji="1" lang="ja-JP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事業所代表電話番号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（　　　　　　　）　　　　　　－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業種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事業内容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フリガナ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連絡責任者氏名等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所属　　　　　　　役職　　　　　　　氏名（ﾌﾘｶﾞﾅ）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連絡責任者様のご連絡先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電話番号　（　　　　　　　）　　　　　　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ファクス　  （　　　　　　　）　　　　　　－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51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月刊情報誌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ﾃﾚｺﾑﾌｫｰﾗﾑ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無料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のご送付希望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※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□に　　印を記入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□上記の代表者へ送付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□上記の連絡責任者へ送付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□その他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以下にご記入ください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所属　　　　　　　役職　　　　　　　氏名（ﾌﾘｶﾞﾅ）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□不要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45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メールマガジン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無料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のご配信希望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※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□に　　印を記入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□希望する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　□全国版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月中旬１回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　□千葉県版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(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月上旬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1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回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)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【</a:t>
                      </a:r>
                      <a:r>
                        <a:rPr kumimoji="1" lang="ja-JP" altLang="en-US" sz="9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配信先ﾒｰﾙｱﾄﾞﾚｽ</a:t>
                      </a:r>
                      <a:r>
                        <a:rPr kumimoji="1" lang="en-US" altLang="ja-JP" sz="9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】</a:t>
                      </a:r>
                      <a:r>
                        <a:rPr kumimoji="1" lang="ja-JP" altLang="en-US" sz="9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　　　　　　　　</a:t>
                      </a:r>
                      <a:r>
                        <a:rPr kumimoji="1" lang="en-US" altLang="ja-JP" sz="9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@</a:t>
                      </a:r>
                      <a:r>
                        <a:rPr kumimoji="1" lang="ja-JP" altLang="en-US" sz="9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　　　　　　　　　　　　　</a:t>
                      </a:r>
                      <a:r>
                        <a:rPr kumimoji="1" lang="en-US" altLang="ja-JP" sz="9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/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47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今回ご入会の動機・ｷｯｶｹ等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※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□に　　印を記入下さい。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複数回答可。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□情報誌等の情報提供　   □セミナー・研修会等への参加　　</a:t>
                      </a:r>
                      <a:endParaRPr kumimoji="1" lang="en-US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□コンクール等各種競技会への参加　 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□取引先・ＮＴＴ等の紹介  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ご紹介事業所様・ご紹介者氏名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089" name="Rectangle 42"/>
          <p:cNvSpPr>
            <a:spLocks noChangeArrowheads="1"/>
          </p:cNvSpPr>
          <p:nvPr/>
        </p:nvSpPr>
        <p:spPr bwMode="auto">
          <a:xfrm>
            <a:off x="620713" y="7596188"/>
            <a:ext cx="5761037" cy="503237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latin typeface="HGP創英角ｺﾞｼｯｸUB" pitchFamily="50" charset="-128"/>
                <a:ea typeface="HGP創英角ｺﾞｼｯｸUB" pitchFamily="50" charset="-128"/>
              </a:rPr>
              <a:t>■プライバシーポリシー（プライバシーに関する公益財団法人日本電信電話ユーザ協会の確約）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00">
                <a:latin typeface="HGP創英角ｺﾞｼｯｸUB" pitchFamily="50" charset="-128"/>
                <a:ea typeface="HGP創英角ｺﾞｼｯｸUB" pitchFamily="50" charset="-128"/>
              </a:rPr>
              <a:t>　公益財団法人日本電信電話ユーザ協会は、常日頃より会員企業様の情報を厳正に管理し、プライバシー保護に努めます。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00">
                <a:latin typeface="HGP創英角ｺﾞｼｯｸUB" pitchFamily="50" charset="-128"/>
                <a:ea typeface="HGP創英角ｺﾞｼｯｸUB" pitchFamily="50" charset="-128"/>
              </a:rPr>
              <a:t>　また、会員企業</a:t>
            </a:r>
            <a:r>
              <a:rPr lang="en-US" altLang="ja-JP" sz="800">
                <a:latin typeface="HGP創英角ｺﾞｼｯｸUB" pitchFamily="50" charset="-128"/>
                <a:ea typeface="HGP創英角ｺﾞｼｯｸUB" pitchFamily="50" charset="-128"/>
              </a:rPr>
              <a:t>(</a:t>
            </a:r>
            <a:r>
              <a:rPr lang="ja-JP" altLang="en-US" sz="800">
                <a:latin typeface="HGP創英角ｺﾞｼｯｸUB" pitchFamily="50" charset="-128"/>
                <a:ea typeface="HGP創英角ｺﾞｼｯｸUB" pitchFamily="50" charset="-128"/>
              </a:rPr>
              <a:t>個人</a:t>
            </a:r>
            <a:r>
              <a:rPr lang="en-US" altLang="ja-JP" sz="800">
                <a:latin typeface="HGP創英角ｺﾞｼｯｸUB" pitchFamily="50" charset="-128"/>
                <a:ea typeface="HGP創英角ｺﾞｼｯｸUB" pitchFamily="50" charset="-128"/>
              </a:rPr>
              <a:t>)</a:t>
            </a:r>
            <a:r>
              <a:rPr lang="ja-JP" altLang="en-US" sz="800">
                <a:latin typeface="HGP創英角ｺﾞｼｯｸUB" pitchFamily="50" charset="-128"/>
                <a:ea typeface="HGP創英角ｺﾞｼｯｸUB" pitchFamily="50" charset="-128"/>
              </a:rPr>
              <a:t>様に関する個人情報等は、弊会の定款に基づく事業目的以外には、使用いたしません。</a:t>
            </a:r>
          </a:p>
        </p:txBody>
      </p:sp>
      <p:sp>
        <p:nvSpPr>
          <p:cNvPr id="2090" name="Text Box 46"/>
          <p:cNvSpPr txBox="1">
            <a:spLocks noChangeArrowheads="1"/>
          </p:cNvSpPr>
          <p:nvPr/>
        </p:nvSpPr>
        <p:spPr bwMode="auto">
          <a:xfrm>
            <a:off x="547688" y="8085138"/>
            <a:ext cx="20891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900">
                <a:latin typeface="HGP創英角ｺﾞｼｯｸUB" pitchFamily="50" charset="-128"/>
                <a:ea typeface="HGP創英角ｺﾞｼｯｸUB" pitchFamily="50" charset="-128"/>
              </a:rPr>
              <a:t>＜ユーザ協会事務局処理欄＞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10927"/>
              </p:ext>
            </p:extLst>
          </p:nvPr>
        </p:nvGraphicFramePr>
        <p:xfrm>
          <a:off x="620713" y="8283575"/>
          <a:ext cx="5761038" cy="634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2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8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14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受付月日、受付者</a:t>
                      </a:r>
                    </a:p>
                  </a:txBody>
                  <a:tcPr marL="91446" marR="91446" marT="45773" marB="457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会費請求書発送月日</a:t>
                      </a:r>
                    </a:p>
                  </a:txBody>
                  <a:tcPr marL="91446" marR="91446" marT="45773" marB="457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各種登録処理</a:t>
                      </a:r>
                    </a:p>
                  </a:txBody>
                  <a:tcPr marL="91446" marR="91446" marT="45773" marB="457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会費収納確認</a:t>
                      </a:r>
                    </a:p>
                  </a:txBody>
                  <a:tcPr marL="91446" marR="91446" marT="45773" marB="457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会費収納登録</a:t>
                      </a:r>
                    </a:p>
                  </a:txBody>
                  <a:tcPr marL="91446" marR="91446" marT="45773" marB="457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入会御礼、会則等発送</a:t>
                      </a:r>
                    </a:p>
                  </a:txBody>
                  <a:tcPr marL="91446" marR="91446" marT="45773" marB="457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952">
                <a:tc>
                  <a:txBody>
                    <a:bodyPr/>
                    <a:lstStyle/>
                    <a:p>
                      <a:endParaRPr kumimoji="1" lang="ja-JP" altLang="en-US" sz="600" b="0" dirty="0">
                        <a:solidFill>
                          <a:schemeClr val="tx1"/>
                        </a:solidFill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1446" marR="91446" marT="45773" marB="457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b="0">
                        <a:solidFill>
                          <a:schemeClr val="tx1"/>
                        </a:solidFill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1446" marR="91446" marT="45773" marB="457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□会員データ登録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□ﾃﾚｺﾑﾌｫｰﾗﾑ送付先登録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□ﾒｰﾙﾏｶﾞｼﾞﾝ配信登録</a:t>
                      </a:r>
                    </a:p>
                  </a:txBody>
                  <a:tcPr marL="91446" marR="91446" marT="45773" marB="457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b="0" dirty="0">
                        <a:solidFill>
                          <a:schemeClr val="tx1"/>
                        </a:solidFill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1446" marR="91446" marT="45773" marB="457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b="0" dirty="0">
                        <a:solidFill>
                          <a:schemeClr val="tx1"/>
                        </a:solidFill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1446" marR="91446" marT="45773" marB="457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b="0" dirty="0">
                        <a:solidFill>
                          <a:schemeClr val="tx1"/>
                        </a:solidFill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1446" marR="91446" marT="45773" marB="457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14" name="テキスト ボックス 8"/>
          <p:cNvSpPr txBox="1">
            <a:spLocks noChangeArrowheads="1"/>
          </p:cNvSpPr>
          <p:nvPr/>
        </p:nvSpPr>
        <p:spPr bwMode="auto">
          <a:xfrm>
            <a:off x="2924175" y="8918004"/>
            <a:ext cx="352901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800" dirty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lang="ja-JP" altLang="en-US" sz="800" dirty="0">
                <a:latin typeface="HGP創英角ｺﾞｼｯｸUB" pitchFamily="50" charset="-128"/>
                <a:ea typeface="HGP創英角ｺﾞｼｯｸUB" pitchFamily="50" charset="-128"/>
              </a:rPr>
              <a:t>お問合わせ等</a:t>
            </a:r>
            <a:r>
              <a:rPr lang="en-US" altLang="ja-JP" sz="800" dirty="0">
                <a:latin typeface="HGP創英角ｺﾞｼｯｸUB" pitchFamily="50" charset="-128"/>
                <a:ea typeface="HGP創英角ｺﾞｼｯｸUB" pitchFamily="50" charset="-128"/>
              </a:rPr>
              <a:t>】(</a:t>
            </a:r>
            <a:r>
              <a:rPr lang="ja-JP" altLang="en-US" sz="800" dirty="0">
                <a:latin typeface="HGP創英角ｺﾞｼｯｸUB" pitchFamily="50" charset="-128"/>
                <a:ea typeface="HGP創英角ｺﾞｼｯｸUB" pitchFamily="50" charset="-128"/>
              </a:rPr>
              <a:t>公財</a:t>
            </a:r>
            <a:r>
              <a:rPr lang="en-US" altLang="ja-JP" sz="800" dirty="0">
                <a:latin typeface="HGP創英角ｺﾞｼｯｸUB" pitchFamily="50" charset="-128"/>
                <a:ea typeface="HGP創英角ｺﾞｼｯｸUB" pitchFamily="50" charset="-128"/>
              </a:rPr>
              <a:t>)</a:t>
            </a:r>
            <a:r>
              <a:rPr lang="ja-JP" altLang="en-US" sz="800" dirty="0">
                <a:latin typeface="HGP創英角ｺﾞｼｯｸUB" pitchFamily="50" charset="-128"/>
                <a:ea typeface="HGP創英角ｺﾞｼｯｸUB" pitchFamily="50" charset="-128"/>
              </a:rPr>
              <a:t>日本電信電話ユーザ協会　☎</a:t>
            </a:r>
            <a:r>
              <a:rPr lang="en-US" altLang="ja-JP" sz="800">
                <a:latin typeface="HGP創英角ｺﾞｼｯｸUB" pitchFamily="50" charset="-128"/>
                <a:ea typeface="HGP創英角ｺﾞｼｯｸUB" pitchFamily="50" charset="-128"/>
              </a:rPr>
              <a:t>03-5820-2077</a:t>
            </a:r>
            <a:endParaRPr lang="ja-JP" altLang="en-US" sz="8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15" name="正方形/長方形 7"/>
          <p:cNvSpPr>
            <a:spLocks noChangeArrowheads="1"/>
          </p:cNvSpPr>
          <p:nvPr/>
        </p:nvSpPr>
        <p:spPr bwMode="auto">
          <a:xfrm>
            <a:off x="549275" y="854075"/>
            <a:ext cx="59753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rgbClr val="000000"/>
                </a:solidFill>
                <a:latin typeface="HG創英角ｺﾞｼｯｸUB" pitchFamily="49" charset="-128"/>
                <a:ea typeface="HG創英角ｺﾞｼｯｸUB" pitchFamily="49" charset="-128"/>
              </a:rPr>
              <a:t>公益財団法人日本電信電話ユーザ協会　</a:t>
            </a:r>
            <a:r>
              <a:rPr lang="ja-JP" altLang="en-US" sz="900" u="sng" dirty="0">
                <a:solidFill>
                  <a:srgbClr val="FF0000"/>
                </a:solidFill>
                <a:latin typeface="HG創英角ｺﾞｼｯｸUB" pitchFamily="49" charset="-128"/>
                <a:ea typeface="HG創英角ｺﾞｼｯｸUB" pitchFamily="49" charset="-128"/>
              </a:rPr>
              <a:t>　　　　　　　　　　　　　　　　　　　　　</a:t>
            </a:r>
            <a:r>
              <a:rPr lang="ja-JP" altLang="en-US" sz="900" u="sng" dirty="0">
                <a:solidFill>
                  <a:srgbClr val="0070C0"/>
                </a:solidFill>
                <a:latin typeface="HG創英角ｺﾞｼｯｸUB" pitchFamily="49" charset="-128"/>
                <a:ea typeface="HG創英角ｺﾞｼｯｸUB" pitchFamily="49" charset="-128"/>
              </a:rPr>
              <a:t>地区協会会長</a:t>
            </a:r>
            <a:r>
              <a:rPr lang="ja-JP" altLang="en-US" sz="900" u="sng" dirty="0">
                <a:solidFill>
                  <a:srgbClr val="000000"/>
                </a:solidFill>
                <a:latin typeface="HG創英角ｺﾞｼｯｸUB" pitchFamily="49" charset="-128"/>
                <a:ea typeface="HG創英角ｺﾞｼｯｸUB" pitchFamily="49" charset="-128"/>
              </a:rPr>
              <a:t>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300" u="sng" dirty="0">
              <a:solidFill>
                <a:srgbClr val="000000"/>
              </a:solidFill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この度、公益財団法人日本電信電話ユーザ協会の趣旨・目的に賛同し、会員として入会をいたします。</a:t>
            </a:r>
            <a:endParaRPr lang="en-US" altLang="ja-JP" sz="10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フリーフォーム 8"/>
          <p:cNvSpPr/>
          <p:nvPr/>
        </p:nvSpPr>
        <p:spPr>
          <a:xfrm>
            <a:off x="1052513" y="4764088"/>
            <a:ext cx="139700" cy="152400"/>
          </a:xfrm>
          <a:custGeom>
            <a:avLst/>
            <a:gdLst>
              <a:gd name="connsiteX0" fmla="*/ 0 w 139700"/>
              <a:gd name="connsiteY0" fmla="*/ 50800 h 152400"/>
              <a:gd name="connsiteX1" fmla="*/ 63500 w 139700"/>
              <a:gd name="connsiteY1" fmla="*/ 152400 h 152400"/>
              <a:gd name="connsiteX2" fmla="*/ 139700 w 139700"/>
              <a:gd name="connsiteY2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152400">
                <a:moveTo>
                  <a:pt x="0" y="50800"/>
                </a:moveTo>
                <a:lnTo>
                  <a:pt x="63500" y="152400"/>
                </a:lnTo>
                <a:lnTo>
                  <a:pt x="139700" y="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1052513" y="5781675"/>
            <a:ext cx="139700" cy="152400"/>
          </a:xfrm>
          <a:custGeom>
            <a:avLst/>
            <a:gdLst>
              <a:gd name="connsiteX0" fmla="*/ 0 w 139700"/>
              <a:gd name="connsiteY0" fmla="*/ 50800 h 152400"/>
              <a:gd name="connsiteX1" fmla="*/ 63500 w 139700"/>
              <a:gd name="connsiteY1" fmla="*/ 152400 h 152400"/>
              <a:gd name="connsiteX2" fmla="*/ 139700 w 139700"/>
              <a:gd name="connsiteY2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152400">
                <a:moveTo>
                  <a:pt x="0" y="50800"/>
                </a:moveTo>
                <a:lnTo>
                  <a:pt x="63500" y="152400"/>
                </a:lnTo>
                <a:lnTo>
                  <a:pt x="139700" y="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1062038" y="6416675"/>
            <a:ext cx="139700" cy="152400"/>
          </a:xfrm>
          <a:custGeom>
            <a:avLst/>
            <a:gdLst>
              <a:gd name="connsiteX0" fmla="*/ 0 w 139700"/>
              <a:gd name="connsiteY0" fmla="*/ 50800 h 152400"/>
              <a:gd name="connsiteX1" fmla="*/ 63500 w 139700"/>
              <a:gd name="connsiteY1" fmla="*/ 152400 h 152400"/>
              <a:gd name="connsiteX2" fmla="*/ 139700 w 139700"/>
              <a:gd name="connsiteY2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152400">
                <a:moveTo>
                  <a:pt x="0" y="50800"/>
                </a:moveTo>
                <a:lnTo>
                  <a:pt x="63500" y="152400"/>
                </a:lnTo>
                <a:lnTo>
                  <a:pt x="139700" y="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大かっこ 11"/>
          <p:cNvSpPr/>
          <p:nvPr/>
        </p:nvSpPr>
        <p:spPr>
          <a:xfrm>
            <a:off x="2401888" y="6875463"/>
            <a:ext cx="3759200" cy="576262"/>
          </a:xfrm>
          <a:prstGeom prst="bracketPair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大かっこ 12"/>
          <p:cNvSpPr/>
          <p:nvPr/>
        </p:nvSpPr>
        <p:spPr>
          <a:xfrm>
            <a:off x="2406650" y="4941888"/>
            <a:ext cx="3743325" cy="360362"/>
          </a:xfrm>
          <a:prstGeom prst="bracketPair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21" name="正方形/長方形 7"/>
          <p:cNvSpPr>
            <a:spLocks noChangeArrowheads="1"/>
          </p:cNvSpPr>
          <p:nvPr/>
        </p:nvSpPr>
        <p:spPr bwMode="auto">
          <a:xfrm>
            <a:off x="549275" y="26988"/>
            <a:ext cx="5975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>
                <a:solidFill>
                  <a:srgbClr val="000000"/>
                </a:solidFill>
                <a:latin typeface="HG創英角ｺﾞｼｯｸUB" pitchFamily="49" charset="-128"/>
                <a:ea typeface="HG創英角ｺﾞｼｯｸUB" pitchFamily="49" charset="-128"/>
              </a:rPr>
              <a:t>ご入会のお申込みはファクス又はメールもしくは郵送にてお願いいたします。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>
                <a:solidFill>
                  <a:srgbClr val="000000"/>
                </a:solidFill>
                <a:latin typeface="HG創英角ｺﾞｼｯｸUB" pitchFamily="49" charset="-128"/>
                <a:ea typeface="HG創英角ｺﾞｼｯｸUB" pitchFamily="49" charset="-128"/>
              </a:rPr>
              <a:t>□ファクス送付先（０３）５８２０</a:t>
            </a:r>
            <a:r>
              <a:rPr lang="en-US" altLang="ja-JP" sz="900">
                <a:solidFill>
                  <a:srgbClr val="000000"/>
                </a:solidFill>
                <a:latin typeface="HG創英角ｺﾞｼｯｸUB" pitchFamily="49" charset="-128"/>
                <a:ea typeface="HG創英角ｺﾞｼｯｸUB" pitchFamily="49" charset="-128"/>
              </a:rPr>
              <a:t>-</a:t>
            </a:r>
            <a:r>
              <a:rPr lang="ja-JP" altLang="en-US" sz="900">
                <a:solidFill>
                  <a:srgbClr val="000000"/>
                </a:solidFill>
                <a:latin typeface="HG創英角ｺﾞｼｯｸUB" pitchFamily="49" charset="-128"/>
                <a:ea typeface="HG創英角ｺﾞｼｯｸUB" pitchFamily="49" charset="-128"/>
              </a:rPr>
              <a:t>２０７８　　□メール送付先　</a:t>
            </a:r>
            <a:r>
              <a:rPr lang="en-US" altLang="ja-JP" sz="900">
                <a:solidFill>
                  <a:srgbClr val="000000"/>
                </a:solidFill>
                <a:latin typeface="HG創英角ｺﾞｼｯｸUB" pitchFamily="49" charset="-128"/>
                <a:ea typeface="HG創英角ｺﾞｼｯｸUB" pitchFamily="49" charset="-128"/>
              </a:rPr>
              <a:t> u-kyo.chiba@jtua.or.jp</a:t>
            </a:r>
            <a:endParaRPr lang="en-US" altLang="ja-JP" sz="100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9644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408</Words>
  <Application>Microsoft Office PowerPoint</Application>
  <PresentationFormat>画面に合わせる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HG丸ｺﾞｼｯｸM-PRO</vt:lpstr>
      <vt:lpstr>HG創英角ｺﾞｼｯｸUB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小羽田正孝</cp:lastModifiedBy>
  <cp:revision>116</cp:revision>
  <cp:lastPrinted>2016-10-21T02:13:27Z</cp:lastPrinted>
  <dcterms:created xsi:type="dcterms:W3CDTF">2016-09-12T07:46:28Z</dcterms:created>
  <dcterms:modified xsi:type="dcterms:W3CDTF">2021-03-08T02:07:32Z</dcterms:modified>
</cp:coreProperties>
</file>